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4" r:id="rId2"/>
    <p:sldId id="268" r:id="rId3"/>
    <p:sldId id="269" r:id="rId4"/>
    <p:sldId id="274" r:id="rId5"/>
    <p:sldId id="275" r:id="rId6"/>
    <p:sldId id="279" r:id="rId7"/>
    <p:sldId id="270" r:id="rId8"/>
    <p:sldId id="271" r:id="rId9"/>
    <p:sldId id="276" r:id="rId10"/>
    <p:sldId id="281" r:id="rId11"/>
    <p:sldId id="272" r:id="rId12"/>
    <p:sldId id="280" r:id="rId13"/>
    <p:sldId id="273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272"/>
    <a:srgbClr val="FF5969"/>
    <a:srgbClr val="91CE50"/>
    <a:srgbClr val="5D7373"/>
    <a:srgbClr val="FFC730"/>
    <a:srgbClr val="5E7373"/>
    <a:srgbClr val="F8C232"/>
    <a:srgbClr val="52CBBE"/>
    <a:srgbClr val="F0BD34"/>
    <a:srgbClr val="00A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86" autoAdjust="0"/>
    <p:restoredTop sz="84075" autoAdjust="0"/>
  </p:normalViewPr>
  <p:slideViewPr>
    <p:cSldViewPr snapToGrid="0">
      <p:cViewPr varScale="1">
        <p:scale>
          <a:sx n="105" d="100"/>
          <a:sy n="105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4AFBC-240D-4EE3-A51D-9BF56B6EF822}" type="datetimeFigureOut">
              <a:rPr lang="en-US" smtClean="0"/>
              <a:t>1/11/23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6449B-AD69-420F-92B7-5A2FA9DA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inscribieron</a:t>
            </a:r>
            <a:r>
              <a:rPr lang="en-US" dirty="0"/>
              <a:t> al </a:t>
            </a:r>
            <a:r>
              <a:rPr lang="en-US" dirty="0" err="1"/>
              <a:t>curso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lo que </a:t>
            </a:r>
            <a:r>
              <a:rPr lang="en-US" dirty="0" err="1"/>
              <a:t>esperan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les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platicado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6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6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Cuál es el mejor programa?</a:t>
            </a:r>
          </a:p>
          <a:p>
            <a:pPr marL="171450" indent="-171450">
              <a:buFontTx/>
              <a:buChar char="-"/>
            </a:pPr>
            <a:r>
              <a:rPr lang="es-MX" dirty="0"/>
              <a:t>No es la mas novedosa, o la mas inteligente.</a:t>
            </a:r>
          </a:p>
          <a:p>
            <a:pPr marL="171450" indent="-171450">
              <a:buFontTx/>
              <a:buChar char="-"/>
            </a:pPr>
            <a:r>
              <a:rPr lang="es-MX" dirty="0"/>
              <a:t>El mejor algoritmo es el que funciona mejor para todos, a largo plazo.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30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5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49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11.01.23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11.01.23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11.01.23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11.01.23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11.01.23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11.01.23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11.01.23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11.01.23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11.01.23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11.01.23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11.01.23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11.01.23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jp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9216" y="1858991"/>
            <a:ext cx="83953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800" dirty="0">
                <a:solidFill>
                  <a:srgbClr val="FF5969"/>
                </a:solidFill>
                <a:latin typeface="Tw Cen MT" panose="020B0602020104020603" pitchFamily="34" charset="0"/>
              </a:rPr>
              <a:t>Informática II</a:t>
            </a:r>
            <a:endParaRPr lang="en-US" sz="11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51604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5314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Semestre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Enero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– Mayo 2023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4279723"/>
            <a:ext cx="7278915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Prepa </a:t>
            </a:r>
            <a:r>
              <a:rPr lang="es-MX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Tec</a:t>
            </a:r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 Campus Eugenio Garza Lagüera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Image result for international baccalaureate">
            <a:extLst>
              <a:ext uri="{FF2B5EF4-FFF2-40B4-BE49-F238E27FC236}">
                <a16:creationId xmlns:a16="http://schemas.microsoft.com/office/drawing/2014/main" id="{1A777CE7-65E0-4F7E-8FBD-9EFD177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66" y="499187"/>
            <a:ext cx="1493146" cy="14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91C4F472-4A2C-4F9B-99FA-4F1AC9180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61" y="846256"/>
            <a:ext cx="3009674" cy="17176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FEB3C-AC9C-4890-A47E-2A8648F7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527" y="3076385"/>
            <a:ext cx="3009674" cy="12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6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2695" y="28053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E23832B-EA6B-492E-B0C0-1581230F8780}"/>
              </a:ext>
            </a:extLst>
          </p:cNvPr>
          <p:cNvGrpSpPr/>
          <p:nvPr/>
        </p:nvGrpSpPr>
        <p:grpSpPr>
          <a:xfrm>
            <a:off x="1486038" y="283655"/>
            <a:ext cx="3105724" cy="662056"/>
            <a:chOff x="1589584" y="1691895"/>
            <a:chExt cx="3105724" cy="662056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5766AE2-8191-4DD7-9F8B-FB3901844BFC}"/>
                </a:ext>
              </a:extLst>
            </p:cNvPr>
            <p:cNvSpPr txBox="1"/>
            <p:nvPr/>
          </p:nvSpPr>
          <p:spPr>
            <a:xfrm>
              <a:off x="2296132" y="1838256"/>
              <a:ext cx="2399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Lunes 6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Febrero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FB8D17-8463-4B6D-BE07-7034E5F08F84}"/>
                </a:ext>
              </a:extLst>
            </p:cNvPr>
            <p:cNvGrpSpPr/>
            <p:nvPr/>
          </p:nvGrpSpPr>
          <p:grpSpPr>
            <a:xfrm>
              <a:off x="1589584" y="1691895"/>
              <a:ext cx="662056" cy="662056"/>
              <a:chOff x="1384166" y="1585561"/>
              <a:chExt cx="662056" cy="662056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40F3CBE7-0B7F-4BBC-932B-F8A1336F5066}"/>
                  </a:ext>
                </a:extLst>
              </p:cNvPr>
              <p:cNvSpPr/>
              <p:nvPr/>
            </p:nvSpPr>
            <p:spPr>
              <a:xfrm>
                <a:off x="1384166" y="1585561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Graphic 2" descr="Fireworks">
                <a:extLst>
                  <a:ext uri="{FF2B5EF4-FFF2-40B4-BE49-F238E27FC236}">
                    <a16:creationId xmlns:a16="http://schemas.microsoft.com/office/drawing/2014/main" id="{198BDD37-93D5-41FE-BB7A-73D08B499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64250" y="1641405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9345EE-E647-4FD9-AD37-657CB269F7B1}"/>
              </a:ext>
            </a:extLst>
          </p:cNvPr>
          <p:cNvGrpSpPr/>
          <p:nvPr/>
        </p:nvGrpSpPr>
        <p:grpSpPr>
          <a:xfrm>
            <a:off x="1486038" y="1297511"/>
            <a:ext cx="3170095" cy="662056"/>
            <a:chOff x="1612431" y="2607417"/>
            <a:chExt cx="3170095" cy="662056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F4D948F-8670-4F67-B5BD-4AC06968C522}"/>
                </a:ext>
              </a:extLst>
            </p:cNvPr>
            <p:cNvSpPr txBox="1"/>
            <p:nvPr/>
          </p:nvSpPr>
          <p:spPr>
            <a:xfrm>
              <a:off x="2383351" y="2747851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Lunes 20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Marzo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F5787C-C529-40EB-B3A0-768A24E3DA56}"/>
                </a:ext>
              </a:extLst>
            </p:cNvPr>
            <p:cNvGrpSpPr/>
            <p:nvPr/>
          </p:nvGrpSpPr>
          <p:grpSpPr>
            <a:xfrm>
              <a:off x="1612431" y="2607417"/>
              <a:ext cx="662056" cy="662056"/>
              <a:chOff x="1390386" y="3130163"/>
              <a:chExt cx="662056" cy="662056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4CD8841C-D453-44E7-9CE2-70317BC917D2}"/>
                  </a:ext>
                </a:extLst>
              </p:cNvPr>
              <p:cNvSpPr/>
              <p:nvPr/>
            </p:nvSpPr>
            <p:spPr>
              <a:xfrm>
                <a:off x="1390386" y="3130163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6" name="Graphic 65" descr="Fireworks">
                <a:extLst>
                  <a:ext uri="{FF2B5EF4-FFF2-40B4-BE49-F238E27FC236}">
                    <a16:creationId xmlns:a16="http://schemas.microsoft.com/office/drawing/2014/main" id="{A3A47933-74C0-44D3-BCE8-F7FC8A2A2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36889" y="3186007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31E6A7-3B99-4849-966F-85B28EC8AE73}"/>
              </a:ext>
            </a:extLst>
          </p:cNvPr>
          <p:cNvGrpSpPr/>
          <p:nvPr/>
        </p:nvGrpSpPr>
        <p:grpSpPr>
          <a:xfrm>
            <a:off x="1486038" y="5472327"/>
            <a:ext cx="3577368" cy="781450"/>
            <a:chOff x="764723" y="4713792"/>
            <a:chExt cx="3393281" cy="78145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EDF96D-84B9-0E48-8420-C88537CEF486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FD0D5AF-53A7-5343-9CA9-3D3979FD6CD8}"/>
                </a:ext>
              </a:extLst>
            </p:cNvPr>
            <p:cNvSpPr txBox="1"/>
            <p:nvPr/>
          </p:nvSpPr>
          <p:spPr>
            <a:xfrm>
              <a:off x="1435200" y="4713792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Miercoles </a:t>
              </a:r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3 de Mayo</a:t>
              </a:r>
            </a:p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Último día de clases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E8967FD-1294-694A-A154-A2A9D7FB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65016"/>
              <a:ext cx="398396" cy="398396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0834887-126E-4E3B-BD87-937EBA5F2693}"/>
              </a:ext>
            </a:extLst>
          </p:cNvPr>
          <p:cNvGrpSpPr/>
          <p:nvPr/>
        </p:nvGrpSpPr>
        <p:grpSpPr>
          <a:xfrm>
            <a:off x="1486038" y="2311367"/>
            <a:ext cx="3170095" cy="662056"/>
            <a:chOff x="1612431" y="2607417"/>
            <a:chExt cx="3170095" cy="662056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9E18ABB-3445-42E1-8F55-C890D26118FA}"/>
                </a:ext>
              </a:extLst>
            </p:cNvPr>
            <p:cNvSpPr txBox="1"/>
            <p:nvPr/>
          </p:nvSpPr>
          <p:spPr>
            <a:xfrm>
              <a:off x="2383351" y="2747851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Abril 3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sym typeface="Wingdings" panose="05000000000000000000" pitchFamily="2" charset="2"/>
                </a:rPr>
                <a:t> Abril 7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3B0EEC6-165E-41DC-9333-FDD54C81EB9C}"/>
                </a:ext>
              </a:extLst>
            </p:cNvPr>
            <p:cNvGrpSpPr/>
            <p:nvPr/>
          </p:nvGrpSpPr>
          <p:grpSpPr>
            <a:xfrm>
              <a:off x="1612431" y="2607417"/>
              <a:ext cx="662056" cy="662056"/>
              <a:chOff x="1390386" y="3130163"/>
              <a:chExt cx="662056" cy="662056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052CBA2-77C6-4149-9B57-057D1556A0EF}"/>
                  </a:ext>
                </a:extLst>
              </p:cNvPr>
              <p:cNvSpPr/>
              <p:nvPr/>
            </p:nvSpPr>
            <p:spPr>
              <a:xfrm>
                <a:off x="1390386" y="3130163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8" name="Graphic 107" descr="Fireworks">
                <a:extLst>
                  <a:ext uri="{FF2B5EF4-FFF2-40B4-BE49-F238E27FC236}">
                    <a16:creationId xmlns:a16="http://schemas.microsoft.com/office/drawing/2014/main" id="{11DF40A4-0728-48FF-8D4C-61ABB1C76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36889" y="3186007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4B4E07A-5B3B-4C9C-8E12-4D1FF2B5DB8E}"/>
              </a:ext>
            </a:extLst>
          </p:cNvPr>
          <p:cNvGrpSpPr/>
          <p:nvPr/>
        </p:nvGrpSpPr>
        <p:grpSpPr>
          <a:xfrm>
            <a:off x="1482094" y="3325223"/>
            <a:ext cx="3577368" cy="662056"/>
            <a:chOff x="764723" y="4765811"/>
            <a:chExt cx="3393281" cy="66205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D2D02E-7A09-435F-B030-62116C0036BD}"/>
                </a:ext>
              </a:extLst>
            </p:cNvPr>
            <p:cNvSpPr/>
            <p:nvPr/>
          </p:nvSpPr>
          <p:spPr>
            <a:xfrm>
              <a:off x="764723" y="4765811"/>
              <a:ext cx="662056" cy="662056"/>
            </a:xfrm>
            <a:prstGeom prst="ellipse">
              <a:avLst/>
            </a:prstGeom>
            <a:solidFill>
              <a:srgbClr val="91C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15B5CC6-AA26-454B-B35B-4291733D8830}"/>
                </a:ext>
              </a:extLst>
            </p:cNvPr>
            <p:cNvSpPr txBox="1"/>
            <p:nvPr/>
          </p:nvSpPr>
          <p:spPr>
            <a:xfrm>
              <a:off x="1435200" y="4773674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16 de febrero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 Primer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Parcial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5EAD29BA-3E35-4698-9E2B-47581E518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897641"/>
              <a:ext cx="398396" cy="39839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2FA6E82-174F-4AAF-9A77-C55EC6903856}"/>
              </a:ext>
            </a:extLst>
          </p:cNvPr>
          <p:cNvGrpSpPr/>
          <p:nvPr/>
        </p:nvGrpSpPr>
        <p:grpSpPr>
          <a:xfrm>
            <a:off x="1483575" y="4339079"/>
            <a:ext cx="3577368" cy="781450"/>
            <a:chOff x="764723" y="4713792"/>
            <a:chExt cx="3393281" cy="78145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115E420-DECD-4343-B9D8-F658FE17FB57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4959479-231B-455E-A89E-56FC01D92621}"/>
                </a:ext>
              </a:extLst>
            </p:cNvPr>
            <p:cNvSpPr txBox="1"/>
            <p:nvPr/>
          </p:nvSpPr>
          <p:spPr>
            <a:xfrm>
              <a:off x="1435200" y="4713792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29 de marzo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 Segundo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Parcial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C3B5F46-4A4A-4354-B307-18FE91776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65016"/>
              <a:ext cx="398396" cy="3983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9FF5CFF-1FD4-4EED-6E76-3349AEA43938}"/>
              </a:ext>
            </a:extLst>
          </p:cNvPr>
          <p:cNvGrpSpPr/>
          <p:nvPr/>
        </p:nvGrpSpPr>
        <p:grpSpPr>
          <a:xfrm>
            <a:off x="5414036" y="283654"/>
            <a:ext cx="3170095" cy="662056"/>
            <a:chOff x="1612431" y="2607417"/>
            <a:chExt cx="3170095" cy="66205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F03D80-3719-2EFA-D640-79EB9F5DCC5A}"/>
                </a:ext>
              </a:extLst>
            </p:cNvPr>
            <p:cNvSpPr txBox="1"/>
            <p:nvPr/>
          </p:nvSpPr>
          <p:spPr>
            <a:xfrm>
              <a:off x="2383351" y="2747851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Lunes 1 de Mayo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C6354C-73D2-9A63-3BAA-75C2AEE79BFB}"/>
                </a:ext>
              </a:extLst>
            </p:cNvPr>
            <p:cNvGrpSpPr/>
            <p:nvPr/>
          </p:nvGrpSpPr>
          <p:grpSpPr>
            <a:xfrm>
              <a:off x="1612431" y="2607417"/>
              <a:ext cx="662056" cy="662056"/>
              <a:chOff x="1390386" y="3130163"/>
              <a:chExt cx="662056" cy="66205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3CC508-C25F-FB78-137C-E6966B09EEC0}"/>
                  </a:ext>
                </a:extLst>
              </p:cNvPr>
              <p:cNvSpPr/>
              <p:nvPr/>
            </p:nvSpPr>
            <p:spPr>
              <a:xfrm>
                <a:off x="1390386" y="3130163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" name="Graphic 10" descr="Fireworks">
                <a:extLst>
                  <a:ext uri="{FF2B5EF4-FFF2-40B4-BE49-F238E27FC236}">
                    <a16:creationId xmlns:a16="http://schemas.microsoft.com/office/drawing/2014/main" id="{704EF910-F42E-27F0-B78A-57B52037E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436889" y="3186007"/>
                <a:ext cx="550369" cy="55036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591E75-956B-4F86-967B-911EC325C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841802"/>
              </p:ext>
            </p:extLst>
          </p:nvPr>
        </p:nvGraphicFramePr>
        <p:xfrm>
          <a:off x="1104677" y="221694"/>
          <a:ext cx="7688836" cy="6338772"/>
        </p:xfrm>
        <a:graphic>
          <a:graphicData uri="http://schemas.openxmlformats.org/drawingml/2006/table">
            <a:tbl>
              <a:tblPr firstCol="1"/>
              <a:tblGrid>
                <a:gridCol w="2234321">
                  <a:extLst>
                    <a:ext uri="{9D8B030D-6E8A-4147-A177-3AD203B41FA5}">
                      <a16:colId xmlns:a16="http://schemas.microsoft.com/office/drawing/2014/main" val="600476672"/>
                    </a:ext>
                  </a:extLst>
                </a:gridCol>
                <a:gridCol w="5454515">
                  <a:extLst>
                    <a:ext uri="{9D8B030D-6E8A-4147-A177-3AD203B41FA5}">
                      <a16:colId xmlns:a16="http://schemas.microsoft.com/office/drawing/2014/main" val="2232049151"/>
                    </a:ext>
                  </a:extLst>
                </a:gridCol>
              </a:tblGrid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Indagadores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Desarrollan su curiosidad natural. Adquieren las habilidades necesarias para indagar y realizar investigaciones, y demuestran autonomía en su aprendizaje. Disfrutan aprendiendo y mantendrán estas ansias de aprender durante el resto de su vida.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44109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Informados</a:t>
                      </a:r>
                      <a:r>
                        <a:rPr lang="en-US" sz="1800" b="1" dirty="0">
                          <a:effectLst/>
                        </a:rPr>
                        <a:t> e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instruidos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Exploran conceptos, ideas y cuestiones de importancia local y mundial y, al hacerlo, adquieren conocimientos y profundizan su comprensión de una amplia y equilibrada gama de disciplinas.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882814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Pensadores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Aplican, por propia iniciativa, sus habilidades intelectuales de manera crítica y creativa para reconocer y abordar problemas complejos, y para tomar decisiones razonadas y éticas.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198770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Buenos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comunicadores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Comprenden y expresan ideas e información con confianza y creatividad en diversas lenguas, lenguajes y formas de comunicación. Están bien dispuestos a colaborar con otros y lo hacen de forma eficaz.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203525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Íntegros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Actúan con integridad y honradez, poseen un profundo sentido de la equidad, la justicia y el respeto por la dignidad de las personas, los grupos y las comunidades. Asumen la responsabilidad de sus propios actos y las consecuencias derivadas de ellos.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683593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De </a:t>
                      </a:r>
                      <a:r>
                        <a:rPr lang="en-US" sz="1800" b="1" dirty="0" err="1">
                          <a:effectLst/>
                        </a:rPr>
                        <a:t>mentalidad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abierta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Entienden y aprecian su propia cultura e historia personal, y están abiertos a las perspectivas, valores y tradiciones de otras personas y comunidades. Están habituados a buscar y considerar distintos puntos de vista y dispuestos a aprender de la experiencia.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401315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Solidarios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Muestran empatía, sensibilidad y respeto por las necesidades y sentimientos de los demás. Se comprometen personalmente a ayudar a los demás y actúan con el propósito de influir positivamente en la vida de las personas y el medio ambiente.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21887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Audaces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Abordan situaciones desconocidas e inciertas con sensatez y determinación y su espíritu independiente les permite explorar nuevos roles, ideas y estrategias. Defienden aquello en lo que creen con elocuencia y valor.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143529"/>
                  </a:ext>
                </a:extLst>
              </a:tr>
              <a:tr h="40295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Equilibrados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Entienden la importancia del equilibrio físico, mental y emocional para lograr el bienestar personal propio y el de los demás.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844762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Reflexivos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Evalúan detenidamente su propio aprendizaje y experiencias. Son capaces de reconocer y comprender sus cualidades y limitaciones para, de este modo, contribuir a su aprendizaje y desarrollo personal.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094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26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5B2DBC-12BD-4644-B9CD-0205CCBA7E86}"/>
              </a:ext>
            </a:extLst>
          </p:cNvPr>
          <p:cNvGrpSpPr/>
          <p:nvPr/>
        </p:nvGrpSpPr>
        <p:grpSpPr>
          <a:xfrm>
            <a:off x="1205645" y="748978"/>
            <a:ext cx="2313711" cy="1648352"/>
            <a:chOff x="4015909" y="870635"/>
            <a:chExt cx="2313711" cy="1648352"/>
          </a:xfrm>
        </p:grpSpPr>
        <p:pic>
          <p:nvPicPr>
            <p:cNvPr id="69" name="Picture 68" descr="A close up of a logo&#10;&#10;Description automatically generated">
              <a:extLst>
                <a:ext uri="{FF2B5EF4-FFF2-40B4-BE49-F238E27FC236}">
                  <a16:creationId xmlns:a16="http://schemas.microsoft.com/office/drawing/2014/main" id="{D1DFD774-7CE0-4AD6-A7A1-4F79B2CB6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354" y="870635"/>
              <a:ext cx="1174780" cy="1174780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63D6E50-D42C-45C1-8C6A-1271FBF21B64}"/>
                </a:ext>
              </a:extLst>
            </p:cNvPr>
            <p:cNvSpPr/>
            <p:nvPr/>
          </p:nvSpPr>
          <p:spPr>
            <a:xfrm>
              <a:off x="4015909" y="2149655"/>
              <a:ext cx="23137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242525"/>
                  </a:solidFill>
                  <a:latin typeface="Tw Cen MT" panose="020B0602020104020603" pitchFamily="34" charset="0"/>
                </a:rPr>
                <a:t>experiencia21.tec.mx/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E5F87AC-6D40-4E1C-A65F-F96B829B6FDD}"/>
              </a:ext>
            </a:extLst>
          </p:cNvPr>
          <p:cNvGrpSpPr/>
          <p:nvPr/>
        </p:nvGrpSpPr>
        <p:grpSpPr>
          <a:xfrm>
            <a:off x="4638802" y="677262"/>
            <a:ext cx="1850186" cy="1839469"/>
            <a:chOff x="5810466" y="665478"/>
            <a:chExt cx="1850186" cy="1839469"/>
          </a:xfrm>
        </p:grpSpPr>
        <p:pic>
          <p:nvPicPr>
            <p:cNvPr id="85" name="Picture 84" descr="A close up of a sign&#10;&#10;Description automatically generated">
              <a:extLst>
                <a:ext uri="{FF2B5EF4-FFF2-40B4-BE49-F238E27FC236}">
                  <a16:creationId xmlns:a16="http://schemas.microsoft.com/office/drawing/2014/main" id="{213C8981-B3A5-4561-ACE6-E1FC2C85A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7" t="7417" r="7804" b="5524"/>
            <a:stretch>
              <a:fillRect/>
            </a:stretch>
          </p:blipFill>
          <p:spPr>
            <a:xfrm>
              <a:off x="6095999" y="665478"/>
              <a:ext cx="1398143" cy="1398143"/>
            </a:xfrm>
            <a:custGeom>
              <a:avLst/>
              <a:gdLst>
                <a:gd name="connsiteX0" fmla="*/ 685800 w 1371600"/>
                <a:gd name="connsiteY0" fmla="*/ 0 h 1371600"/>
                <a:gd name="connsiteX1" fmla="*/ 1371600 w 1371600"/>
                <a:gd name="connsiteY1" fmla="*/ 685800 h 1371600"/>
                <a:gd name="connsiteX2" fmla="*/ 685800 w 1371600"/>
                <a:gd name="connsiteY2" fmla="*/ 1371600 h 1371600"/>
                <a:gd name="connsiteX3" fmla="*/ 0 w 1371600"/>
                <a:gd name="connsiteY3" fmla="*/ 685800 h 1371600"/>
                <a:gd name="connsiteX4" fmla="*/ 685800 w 1371600"/>
                <a:gd name="connsiteY4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1371600">
                  <a:moveTo>
                    <a:pt x="685800" y="0"/>
                  </a:moveTo>
                  <a:cubicBezTo>
                    <a:pt x="1064557" y="0"/>
                    <a:pt x="1371600" y="307043"/>
                    <a:pt x="1371600" y="685800"/>
                  </a:cubicBezTo>
                  <a:cubicBezTo>
                    <a:pt x="1371600" y="1064557"/>
                    <a:pt x="1064557" y="1371600"/>
                    <a:pt x="685800" y="1371600"/>
                  </a:cubicBezTo>
                  <a:cubicBezTo>
                    <a:pt x="307043" y="1371600"/>
                    <a:pt x="0" y="1064557"/>
                    <a:pt x="0" y="685800"/>
                  </a:cubicBezTo>
                  <a:cubicBezTo>
                    <a:pt x="0" y="307043"/>
                    <a:pt x="307043" y="0"/>
                    <a:pt x="685800" y="0"/>
                  </a:cubicBezTo>
                  <a:close/>
                </a:path>
              </a:pathLst>
            </a:cu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928B1AB-E5FA-4680-83BD-F51A76D7A033}"/>
                </a:ext>
              </a:extLst>
            </p:cNvPr>
            <p:cNvSpPr/>
            <p:nvPr/>
          </p:nvSpPr>
          <p:spPr>
            <a:xfrm>
              <a:off x="5810466" y="2135615"/>
              <a:ext cx="18501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4088FD"/>
                  </a:solidFill>
                  <a:latin typeface="Tw Cen MT" panose="020B0602020104020603" pitchFamily="34" charset="0"/>
                </a:rPr>
                <a:t>ID: 975 765 5185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7BE745B-1EDF-4386-A8F0-707A8F1A42C1}"/>
              </a:ext>
            </a:extLst>
          </p:cNvPr>
          <p:cNvGrpSpPr/>
          <p:nvPr/>
        </p:nvGrpSpPr>
        <p:grpSpPr>
          <a:xfrm>
            <a:off x="2841310" y="3256840"/>
            <a:ext cx="2336800" cy="2419935"/>
            <a:chOff x="313715" y="1912773"/>
            <a:chExt cx="2336800" cy="241993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24AB4A6-2D34-477A-9BE9-C661EB8E0659}"/>
                </a:ext>
              </a:extLst>
            </p:cNvPr>
            <p:cNvSpPr txBox="1"/>
            <p:nvPr/>
          </p:nvSpPr>
          <p:spPr>
            <a:xfrm>
              <a:off x="313715" y="3963376"/>
              <a:ext cx="233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A0C00F0-EE71-4E8A-B902-B4B794A13E78}"/>
                </a:ext>
              </a:extLst>
            </p:cNvPr>
            <p:cNvSpPr/>
            <p:nvPr/>
          </p:nvSpPr>
          <p:spPr>
            <a:xfrm>
              <a:off x="582246" y="1912773"/>
              <a:ext cx="1802532" cy="1802532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Graphic 89" descr="Envelope">
              <a:extLst>
                <a:ext uri="{FF2B5EF4-FFF2-40B4-BE49-F238E27FC236}">
                  <a16:creationId xmlns:a16="http://schemas.microsoft.com/office/drawing/2014/main" id="{DFD76242-1FCE-453D-B690-666CD884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6312" y="2356838"/>
              <a:ext cx="914400" cy="91440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B3A852E-E75D-4427-BBA1-0E0528159717}"/>
              </a:ext>
            </a:extLst>
          </p:cNvPr>
          <p:cNvGrpSpPr/>
          <p:nvPr/>
        </p:nvGrpSpPr>
        <p:grpSpPr>
          <a:xfrm>
            <a:off x="5408416" y="3236905"/>
            <a:ext cx="2964180" cy="2460770"/>
            <a:chOff x="2941320" y="1875469"/>
            <a:chExt cx="2964180" cy="246077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F97185-CDA2-4814-88C2-72D50723B263}"/>
                </a:ext>
              </a:extLst>
            </p:cNvPr>
            <p:cNvSpPr txBox="1"/>
            <p:nvPr/>
          </p:nvSpPr>
          <p:spPr>
            <a:xfrm>
              <a:off x="2941320" y="3966907"/>
              <a:ext cx="2964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github.com/</a:t>
              </a:r>
              <a:r>
                <a:rPr lang="en-US" b="1" dirty="0" err="1">
                  <a:solidFill>
                    <a:srgbClr val="EF3078"/>
                  </a:solidFill>
                  <a:latin typeface="Tw Cen MT" panose="020B0602020104020603" pitchFamily="34" charset="0"/>
                </a:rPr>
                <a:t>OMardil</a:t>
              </a:r>
              <a:endParaRPr lang="en-US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D0C0E1D-F509-486E-9830-8AD54431D713}"/>
                </a:ext>
              </a:extLst>
            </p:cNvPr>
            <p:cNvSpPr/>
            <p:nvPr/>
          </p:nvSpPr>
          <p:spPr>
            <a:xfrm>
              <a:off x="3439718" y="1875469"/>
              <a:ext cx="1802532" cy="180253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E16F5F09-96A2-4F8E-8ED4-BA623E0D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09933" y="2245113"/>
              <a:ext cx="1051561" cy="1051561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7A332CC-0536-44F1-A011-B2D9795F9894}"/>
              </a:ext>
            </a:extLst>
          </p:cNvPr>
          <p:cNvGrpSpPr/>
          <p:nvPr/>
        </p:nvGrpSpPr>
        <p:grpSpPr>
          <a:xfrm>
            <a:off x="274204" y="3235941"/>
            <a:ext cx="2336800" cy="2743398"/>
            <a:chOff x="5820657" y="1870166"/>
            <a:chExt cx="2336800" cy="2743398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0C632CE-16D3-4528-A6BE-E014D808CBD6}"/>
                </a:ext>
              </a:extLst>
            </p:cNvPr>
            <p:cNvSpPr txBox="1"/>
            <p:nvPr/>
          </p:nvSpPr>
          <p:spPr>
            <a:xfrm>
              <a:off x="5820657" y="3967233"/>
              <a:ext cx="233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asesorías</a:t>
              </a:r>
              <a:r>
                <a:rPr lang="en-US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 con previa </a:t>
              </a:r>
              <a:r>
                <a:rPr lang="en-US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cita</a:t>
              </a:r>
              <a:endParaRPr lang="en-US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8F3946F-166B-43BE-8EC8-90826169C383}"/>
                </a:ext>
              </a:extLst>
            </p:cNvPr>
            <p:cNvSpPr/>
            <p:nvPr/>
          </p:nvSpPr>
          <p:spPr>
            <a:xfrm>
              <a:off x="6036030" y="1870166"/>
              <a:ext cx="1813790" cy="181379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 descr="Classroom">
              <a:extLst>
                <a:ext uri="{FF2B5EF4-FFF2-40B4-BE49-F238E27FC236}">
                  <a16:creationId xmlns:a16="http://schemas.microsoft.com/office/drawing/2014/main" id="{0DC11480-4FBD-47E3-8F80-50056954C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86385" y="231235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435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5950540" y="612785"/>
            <a:ext cx="2644774" cy="985986"/>
            <a:chOff x="4868802" y="4379315"/>
            <a:chExt cx="2644774" cy="64340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37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OMAR ACOSTA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4868802" y="4721462"/>
              <a:ext cx="2644771" cy="30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</p:grpSp>
      <p:pic>
        <p:nvPicPr>
          <p:cNvPr id="3" name="Picture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4515C5A-3336-414E-8296-D58C896714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06" r="581" b="35093"/>
          <a:stretch/>
        </p:blipFill>
        <p:spPr>
          <a:xfrm>
            <a:off x="3449047" y="336471"/>
            <a:ext cx="1976352" cy="2248014"/>
          </a:xfrm>
          <a:prstGeom prst="ellipse">
            <a:avLst/>
          </a:prstGeom>
        </p:spPr>
      </p:pic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DB2E4189-AE58-4009-AC34-C6CDD475E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838" y="4425043"/>
            <a:ext cx="914400" cy="914400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8D3EB4D1-4859-4C8E-9A1A-52F17A3F2D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6537" y="5232540"/>
            <a:ext cx="914400" cy="914400"/>
          </a:xfrm>
          <a:prstGeom prst="rect">
            <a:avLst/>
          </a:prstGeom>
        </p:spPr>
      </p:pic>
      <p:pic>
        <p:nvPicPr>
          <p:cNvPr id="8" name="Graphic 7" descr="Game controller">
            <a:extLst>
              <a:ext uri="{FF2B5EF4-FFF2-40B4-BE49-F238E27FC236}">
                <a16:creationId xmlns:a16="http://schemas.microsoft.com/office/drawing/2014/main" id="{815CBA3F-0267-4143-8A67-83AE86F99A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85710" y="5336453"/>
            <a:ext cx="914400" cy="914400"/>
          </a:xfrm>
          <a:prstGeom prst="rect">
            <a:avLst/>
          </a:prstGeom>
        </p:spPr>
      </p:pic>
      <p:pic>
        <p:nvPicPr>
          <p:cNvPr id="10" name="Graphic 9" descr="Dog">
            <a:extLst>
              <a:ext uri="{FF2B5EF4-FFF2-40B4-BE49-F238E27FC236}">
                <a16:creationId xmlns:a16="http://schemas.microsoft.com/office/drawing/2014/main" id="{E7C6A11D-BCC1-44FF-A475-A6F60F8FA4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73350" y="5330033"/>
            <a:ext cx="914400" cy="914400"/>
          </a:xfrm>
          <a:prstGeom prst="rect">
            <a:avLst/>
          </a:prstGeom>
        </p:spPr>
      </p:pic>
      <p:pic>
        <p:nvPicPr>
          <p:cNvPr id="12" name="Graphic 11" descr="Swimming with solid fill">
            <a:extLst>
              <a:ext uri="{FF2B5EF4-FFF2-40B4-BE49-F238E27FC236}">
                <a16:creationId xmlns:a16="http://schemas.microsoft.com/office/drawing/2014/main" id="{8FB49DAD-AF7A-4415-91F1-3EAF03C7A2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195881" y="5326013"/>
            <a:ext cx="914400" cy="914400"/>
          </a:xfrm>
          <a:prstGeom prst="rect">
            <a:avLst/>
          </a:prstGeom>
        </p:spPr>
      </p:pic>
      <p:pic>
        <p:nvPicPr>
          <p:cNvPr id="16" name="Graphic 15" descr="Soccer ball">
            <a:extLst>
              <a:ext uri="{FF2B5EF4-FFF2-40B4-BE49-F238E27FC236}">
                <a16:creationId xmlns:a16="http://schemas.microsoft.com/office/drawing/2014/main" id="{B83E08AC-5136-4147-AC1E-F15C6AA8B7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36340" y="4411612"/>
            <a:ext cx="914400" cy="914400"/>
          </a:xfrm>
          <a:prstGeom prst="rect">
            <a:avLst/>
          </a:prstGeom>
        </p:spPr>
      </p:pic>
      <p:pic>
        <p:nvPicPr>
          <p:cNvPr id="18" name="Graphic 17" descr="Atom">
            <a:extLst>
              <a:ext uri="{FF2B5EF4-FFF2-40B4-BE49-F238E27FC236}">
                <a16:creationId xmlns:a16="http://schemas.microsoft.com/office/drawing/2014/main" id="{70B12506-7DCE-4849-B1AD-B7A35F1695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32110" y="4384319"/>
            <a:ext cx="914400" cy="914400"/>
          </a:xfrm>
          <a:prstGeom prst="rect">
            <a:avLst/>
          </a:prstGeom>
        </p:spPr>
      </p:pic>
      <p:pic>
        <p:nvPicPr>
          <p:cNvPr id="1026" name="Picture 2" descr="Image result for spiderman icon">
            <a:extLst>
              <a:ext uri="{FF2B5EF4-FFF2-40B4-BE49-F238E27FC236}">
                <a16:creationId xmlns:a16="http://schemas.microsoft.com/office/drawing/2014/main" id="{EBC9A685-6C3F-48A4-91A4-EBADD046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730" y="4282205"/>
            <a:ext cx="1016514" cy="10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853" y="0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372495" y="2164256"/>
            <a:ext cx="2286563" cy="1866900"/>
            <a:chOff x="1494518" y="2209800"/>
            <a:chExt cx="1591582" cy="1866900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2372496" y="3097706"/>
            <a:ext cx="2286564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21CE74-40AC-4223-B129-B3A270C7429B}"/>
              </a:ext>
            </a:extLst>
          </p:cNvPr>
          <p:cNvSpPr txBox="1"/>
          <p:nvPr/>
        </p:nvSpPr>
        <p:spPr>
          <a:xfrm>
            <a:off x="2421233" y="3641434"/>
            <a:ext cx="2221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Desarrollar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pensamiento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lógico</a:t>
            </a:r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¿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Cómo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podemos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convertir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un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problema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de la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vida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diaria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en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una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solución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informática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?</a:t>
            </a: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2325E347-743E-422A-BB5F-D35B66BC0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2355" y="858622"/>
            <a:ext cx="1321781" cy="1321781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702D826-0B7D-46BC-8C45-4FFB915DE6F2}"/>
              </a:ext>
            </a:extLst>
          </p:cNvPr>
          <p:cNvGrpSpPr/>
          <p:nvPr/>
        </p:nvGrpSpPr>
        <p:grpSpPr>
          <a:xfrm>
            <a:off x="7114657" y="2164256"/>
            <a:ext cx="2898657" cy="1866900"/>
            <a:chOff x="1494518" y="2209800"/>
            <a:chExt cx="1591582" cy="1866900"/>
          </a:xfrm>
        </p:grpSpPr>
        <p:sp>
          <p:nvSpPr>
            <p:cNvPr id="55" name="Rectangle: Top Corners Rounded 54">
              <a:extLst>
                <a:ext uri="{FF2B5EF4-FFF2-40B4-BE49-F238E27FC236}">
                  <a16:creationId xmlns:a16="http://schemas.microsoft.com/office/drawing/2014/main" id="{64491E01-ACAE-42D8-B4C1-13584599E17C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31651D7-BE90-4C68-A6C8-1CF2AD3FB69B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601E975-A3C4-4D0C-96BE-A1B85770ADE3}"/>
              </a:ext>
            </a:extLst>
          </p:cNvPr>
          <p:cNvSpPr/>
          <p:nvPr/>
        </p:nvSpPr>
        <p:spPr>
          <a:xfrm flipV="1">
            <a:off x="7105467" y="3097706"/>
            <a:ext cx="2918139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B9DFC1-666C-4D85-A377-CCE9BAF35651}"/>
              </a:ext>
            </a:extLst>
          </p:cNvPr>
          <p:cNvSpPr txBox="1"/>
          <p:nvPr/>
        </p:nvSpPr>
        <p:spPr>
          <a:xfrm>
            <a:off x="7188213" y="3641434"/>
            <a:ext cx="27980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Desarrollar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pensamiento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lógico</a:t>
            </a:r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Aprender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modelar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objetos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abstracciones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mediante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Programación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Orientada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Objetos</a:t>
            </a:r>
            <a:endParaRPr lang="en-US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pic>
        <p:nvPicPr>
          <p:cNvPr id="59" name="Graphic 58" descr="Head with gears">
            <a:extLst>
              <a:ext uri="{FF2B5EF4-FFF2-40B4-BE49-F238E27FC236}">
                <a16:creationId xmlns:a16="http://schemas.microsoft.com/office/drawing/2014/main" id="{8A75686C-14FC-49E9-BD37-7B6FD07B3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4546" y="858622"/>
            <a:ext cx="1321781" cy="132178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5E3A934-6BC5-47F8-AD3D-8C8B950B10E9}"/>
              </a:ext>
            </a:extLst>
          </p:cNvPr>
          <p:cNvSpPr/>
          <p:nvPr/>
        </p:nvSpPr>
        <p:spPr>
          <a:xfrm>
            <a:off x="5186651" y="3533970"/>
            <a:ext cx="1685371" cy="1124083"/>
          </a:xfrm>
          <a:prstGeom prst="rightArrow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A98C8E-0322-466B-8060-CBF6D78ABAA3}"/>
              </a:ext>
            </a:extLst>
          </p:cNvPr>
          <p:cNvSpPr/>
          <p:nvPr/>
        </p:nvSpPr>
        <p:spPr>
          <a:xfrm>
            <a:off x="7188213" y="1618202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A80481-ACB2-44E5-B444-CAF2B0229C78}"/>
              </a:ext>
            </a:extLst>
          </p:cNvPr>
          <p:cNvSpPr/>
          <p:nvPr/>
        </p:nvSpPr>
        <p:spPr>
          <a:xfrm rot="1839527">
            <a:off x="7357892" y="955873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0458D2-628F-44BA-83E1-86ED12C3CAD6}"/>
              </a:ext>
            </a:extLst>
          </p:cNvPr>
          <p:cNvSpPr/>
          <p:nvPr/>
        </p:nvSpPr>
        <p:spPr>
          <a:xfrm>
            <a:off x="9263078" y="1618201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DC4FEBD-1599-423C-AE9E-9E90C7848A01}"/>
              </a:ext>
            </a:extLst>
          </p:cNvPr>
          <p:cNvSpPr/>
          <p:nvPr/>
        </p:nvSpPr>
        <p:spPr>
          <a:xfrm rot="19628406">
            <a:off x="9128032" y="955874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03D8C1C-3987-4561-B680-5E2D75E81432}"/>
              </a:ext>
            </a:extLst>
          </p:cNvPr>
          <p:cNvSpPr/>
          <p:nvPr/>
        </p:nvSpPr>
        <p:spPr>
          <a:xfrm rot="16200000">
            <a:off x="8282317" y="501469"/>
            <a:ext cx="413464" cy="19262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5" grpId="0"/>
      <p:bldP spid="57" grpId="0" animBg="1"/>
      <p:bldP spid="58" grpId="0"/>
      <p:bldP spid="2" grpId="0" animBg="1"/>
      <p:bldP spid="3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2371073" y="2261541"/>
            <a:ext cx="2286000" cy="1866900"/>
            <a:chOff x="3991395" y="2209800"/>
            <a:chExt cx="1591582" cy="1866900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2371072" y="3194991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2468016" y="3631255"/>
            <a:ext cx="2082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Comprender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el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mundo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digital</a:t>
            </a:r>
          </a:p>
          <a:p>
            <a:pPr algn="ctr"/>
            <a:endParaRPr lang="en-US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¿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Cómo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funcionan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dispositivos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sistemas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con los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interactuamos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diariamente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?</a:t>
            </a:r>
          </a:p>
        </p:txBody>
      </p:sp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55B423F7-DD25-4C41-8AE7-50DB03609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460" r="-2460"/>
          <a:stretch/>
        </p:blipFill>
        <p:spPr>
          <a:xfrm>
            <a:off x="2816265" y="877385"/>
            <a:ext cx="1391111" cy="139111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07504A5-EDE6-4497-A514-3FBD88E026BC}"/>
              </a:ext>
            </a:extLst>
          </p:cNvPr>
          <p:cNvGrpSpPr/>
          <p:nvPr/>
        </p:nvGrpSpPr>
        <p:grpSpPr>
          <a:xfrm>
            <a:off x="7162377" y="2257827"/>
            <a:ext cx="2800078" cy="1866900"/>
            <a:chOff x="3991395" y="2209800"/>
            <a:chExt cx="1591582" cy="1866900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43ED11B3-1718-491F-BF8D-6CB31DE70D87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A014BE-5E32-4638-A5A5-CC5BBBDB74AC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73B81A0-57F1-4D43-8F23-A53638655AFE}"/>
              </a:ext>
            </a:extLst>
          </p:cNvPr>
          <p:cNvSpPr/>
          <p:nvPr/>
        </p:nvSpPr>
        <p:spPr>
          <a:xfrm flipV="1">
            <a:off x="7162376" y="3191277"/>
            <a:ext cx="280007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52CADC-6B5A-45D6-BBA2-D6D0A504A004}"/>
              </a:ext>
            </a:extLst>
          </p:cNvPr>
          <p:cNvSpPr txBox="1"/>
          <p:nvPr/>
        </p:nvSpPr>
        <p:spPr>
          <a:xfrm>
            <a:off x="7259320" y="3627541"/>
            <a:ext cx="25415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Comprender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algoritmos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computacionales</a:t>
            </a:r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Entender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,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evaluar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programar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algoritmos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computacionales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utilizan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sistemas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con los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interactuamos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.</a:t>
            </a:r>
          </a:p>
          <a:p>
            <a:pPr algn="ctr"/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pic>
        <p:nvPicPr>
          <p:cNvPr id="56" name="Graphic 55" descr="Processor">
            <a:extLst>
              <a:ext uri="{FF2B5EF4-FFF2-40B4-BE49-F238E27FC236}">
                <a16:creationId xmlns:a16="http://schemas.microsoft.com/office/drawing/2014/main" id="{D03E3D59-B2D9-4D61-9D39-AB73F63225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460" r="-2460"/>
          <a:stretch/>
        </p:blipFill>
        <p:spPr>
          <a:xfrm>
            <a:off x="7775625" y="877384"/>
            <a:ext cx="1391111" cy="1391111"/>
          </a:xfrm>
          <a:prstGeom prst="rect">
            <a:avLst/>
          </a:prstGeom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id="{92C28AE4-ABA9-4A83-8E66-39AED86DFACD}"/>
              </a:ext>
            </a:extLst>
          </p:cNvPr>
          <p:cNvSpPr/>
          <p:nvPr/>
        </p:nvSpPr>
        <p:spPr>
          <a:xfrm>
            <a:off x="5178208" y="3558324"/>
            <a:ext cx="1556526" cy="1124083"/>
          </a:xfrm>
          <a:prstGeom prst="rightArrow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1378AD0-A1D1-4CE9-B619-1A59A72777E6}"/>
              </a:ext>
            </a:extLst>
          </p:cNvPr>
          <p:cNvSpPr/>
          <p:nvPr/>
        </p:nvSpPr>
        <p:spPr>
          <a:xfrm>
            <a:off x="7188213" y="1707415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D08C93-D9A2-462B-9414-38BCCCD61CC5}"/>
              </a:ext>
            </a:extLst>
          </p:cNvPr>
          <p:cNvSpPr/>
          <p:nvPr/>
        </p:nvSpPr>
        <p:spPr>
          <a:xfrm rot="1839527">
            <a:off x="7357892" y="1045086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3864E0-9A62-4BB4-AE3C-A9857B3E61E3}"/>
              </a:ext>
            </a:extLst>
          </p:cNvPr>
          <p:cNvSpPr/>
          <p:nvPr/>
        </p:nvSpPr>
        <p:spPr>
          <a:xfrm>
            <a:off x="9263078" y="1707414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CCBF64E-0C3F-422F-8458-875E8C1F9C4E}"/>
              </a:ext>
            </a:extLst>
          </p:cNvPr>
          <p:cNvSpPr/>
          <p:nvPr/>
        </p:nvSpPr>
        <p:spPr>
          <a:xfrm rot="19628406">
            <a:off x="9128032" y="1045087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1E6A23-2B4E-455B-BD7D-7399B159F0B4}"/>
              </a:ext>
            </a:extLst>
          </p:cNvPr>
          <p:cNvSpPr/>
          <p:nvPr/>
        </p:nvSpPr>
        <p:spPr>
          <a:xfrm rot="16200000">
            <a:off x="8231928" y="517575"/>
            <a:ext cx="458434" cy="183679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3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8" grpId="0"/>
      <p:bldP spid="54" grpId="0" animBg="1"/>
      <p:bldP spid="55" grpId="0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7068630" y="2211251"/>
            <a:ext cx="2754065" cy="1854423"/>
            <a:chOff x="6488272" y="2209800"/>
            <a:chExt cx="1591582" cy="1866900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II</a:t>
              </a:r>
            </a:p>
          </p:txBody>
        </p:sp>
      </p:grp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7078255" y="3152485"/>
            <a:ext cx="2752363" cy="3067474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025EBC6-5731-4D97-B58C-0E0C20D47817}"/>
              </a:ext>
            </a:extLst>
          </p:cNvPr>
          <p:cNvSpPr txBox="1"/>
          <p:nvPr/>
        </p:nvSpPr>
        <p:spPr>
          <a:xfrm>
            <a:off x="7131642" y="3719499"/>
            <a:ext cx="2663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Programar eficientemente</a:t>
            </a:r>
            <a:endParaRPr lang="es-MX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endParaRPr lang="es-MX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¿Cómo puedo asegurar que mis programas sean mantenibles y estén preparados para el futuro? ¿Cómo justifico mis decisiones?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53C994DA-B822-4B0F-AEE4-7855ABF33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9011" y="750057"/>
            <a:ext cx="1371600" cy="13716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BF9C7387-790D-4F4E-ABCB-0CFEE0292ED2}"/>
              </a:ext>
            </a:extLst>
          </p:cNvPr>
          <p:cNvGrpSpPr/>
          <p:nvPr/>
        </p:nvGrpSpPr>
        <p:grpSpPr>
          <a:xfrm>
            <a:off x="2361689" y="2254524"/>
            <a:ext cx="2286000" cy="1866900"/>
            <a:chOff x="6488272" y="2209800"/>
            <a:chExt cx="1591582" cy="1866900"/>
          </a:xfrm>
        </p:grpSpPr>
        <p:sp>
          <p:nvSpPr>
            <p:cNvPr id="53" name="Rectangle: Top Corners Rounded 52">
              <a:extLst>
                <a:ext uri="{FF2B5EF4-FFF2-40B4-BE49-F238E27FC236}">
                  <a16:creationId xmlns:a16="http://schemas.microsoft.com/office/drawing/2014/main" id="{954A008D-9DBE-4818-A6E7-4351C0A3D473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283E743-1C66-4DF1-BBF4-E7F749C2ACB4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FDCC2FA-F1C4-4AA3-A58E-480D0954DA7B}"/>
              </a:ext>
            </a:extLst>
          </p:cNvPr>
          <p:cNvSpPr/>
          <p:nvPr/>
        </p:nvSpPr>
        <p:spPr>
          <a:xfrm flipV="1">
            <a:off x="2361688" y="318797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6AC0CA-FF78-444F-8BBA-2706A4785FA9}"/>
              </a:ext>
            </a:extLst>
          </p:cNvPr>
          <p:cNvSpPr txBox="1"/>
          <p:nvPr/>
        </p:nvSpPr>
        <p:spPr>
          <a:xfrm>
            <a:off x="2394450" y="3775248"/>
            <a:ext cx="22260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Aprender a programar</a:t>
            </a:r>
          </a:p>
          <a:p>
            <a:pPr algn="ctr"/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¿Cómo puedo construir mis propios sistemas?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57" name="Graphic 56" descr="Programmer">
            <a:extLst>
              <a:ext uri="{FF2B5EF4-FFF2-40B4-BE49-F238E27FC236}">
                <a16:creationId xmlns:a16="http://schemas.microsoft.com/office/drawing/2014/main" id="{5EE1B45A-BBEE-4974-A8F8-F0B5666C1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8037" y="805812"/>
            <a:ext cx="1371600" cy="1371600"/>
          </a:xfrm>
          <a:prstGeom prst="rect">
            <a:avLst/>
          </a:prstGeom>
        </p:spPr>
      </p:pic>
      <p:sp>
        <p:nvSpPr>
          <p:cNvPr id="58" name="Arrow: Right 57">
            <a:extLst>
              <a:ext uri="{FF2B5EF4-FFF2-40B4-BE49-F238E27FC236}">
                <a16:creationId xmlns:a16="http://schemas.microsoft.com/office/drawing/2014/main" id="{4BEFF431-9B0C-40B7-9464-40282D67215B}"/>
              </a:ext>
            </a:extLst>
          </p:cNvPr>
          <p:cNvSpPr/>
          <p:nvPr/>
        </p:nvSpPr>
        <p:spPr>
          <a:xfrm>
            <a:off x="5169656" y="3751489"/>
            <a:ext cx="1556526" cy="1124083"/>
          </a:xfrm>
          <a:prstGeom prst="rightArrow">
            <a:avLst/>
          </a:prstGeom>
          <a:solidFill>
            <a:srgbClr val="F0B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98F7FB-BA6D-47DE-801D-E4B3560B90C1}"/>
              </a:ext>
            </a:extLst>
          </p:cNvPr>
          <p:cNvSpPr/>
          <p:nvPr/>
        </p:nvSpPr>
        <p:spPr>
          <a:xfrm>
            <a:off x="7188213" y="1696267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8ACB48-A064-4685-89F7-595B8D0C75CE}"/>
              </a:ext>
            </a:extLst>
          </p:cNvPr>
          <p:cNvSpPr/>
          <p:nvPr/>
        </p:nvSpPr>
        <p:spPr>
          <a:xfrm rot="1839527">
            <a:off x="7357892" y="1033938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C3120E-43BC-4C10-93D9-FBCD7EB12D33}"/>
              </a:ext>
            </a:extLst>
          </p:cNvPr>
          <p:cNvSpPr/>
          <p:nvPr/>
        </p:nvSpPr>
        <p:spPr>
          <a:xfrm>
            <a:off x="9263078" y="1696266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0713E76-AF1D-4635-BC76-178EB07C6818}"/>
              </a:ext>
            </a:extLst>
          </p:cNvPr>
          <p:cNvSpPr/>
          <p:nvPr/>
        </p:nvSpPr>
        <p:spPr>
          <a:xfrm rot="19628406">
            <a:off x="9128032" y="1033939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5EEEC13-97E4-4D77-861A-7FCC260C7FD0}"/>
              </a:ext>
            </a:extLst>
          </p:cNvPr>
          <p:cNvSpPr/>
          <p:nvPr/>
        </p:nvSpPr>
        <p:spPr>
          <a:xfrm rot="16200000">
            <a:off x="8189981" y="485670"/>
            <a:ext cx="448138" cy="212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21" grpId="0"/>
      <p:bldP spid="55" grpId="0" animBg="1"/>
      <p:bldP spid="56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a5a33163-e39a-49b6-be64-5c86250179e0">
            <a:hlinkClick r:id="" action="ppaction://media"/>
            <a:extLst>
              <a:ext uri="{FF2B5EF4-FFF2-40B4-BE49-F238E27FC236}">
                <a16:creationId xmlns:a16="http://schemas.microsoft.com/office/drawing/2014/main" id="{F8247237-5841-485A-8F1D-C8EDA97CF0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45346" y="177797"/>
            <a:ext cx="36576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7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-4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0EA927-940D-4398-B2B5-07377BF2C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034717"/>
              </p:ext>
            </p:extLst>
          </p:nvPr>
        </p:nvGraphicFramePr>
        <p:xfrm>
          <a:off x="2334982" y="245715"/>
          <a:ext cx="707170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16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350014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MX" sz="3600" b="1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Calificación Parcial</a:t>
                      </a:r>
                      <a:endParaRPr lang="en-US" sz="36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35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Actividades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30%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Quiz / Lab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Examen Parcial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50%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4C73BFAD-1DC8-4521-8CF6-9733F97CF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949260"/>
              </p:ext>
            </p:extLst>
          </p:nvPr>
        </p:nvGraphicFramePr>
        <p:xfrm>
          <a:off x="2342203" y="3051750"/>
          <a:ext cx="6998296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20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286208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418817">
                <a:tc gridSpan="2">
                  <a:txBody>
                    <a:bodyPr/>
                    <a:lstStyle/>
                    <a:p>
                      <a:r>
                        <a:rPr lang="es-MX" sz="3600" b="1" dirty="0">
                          <a:latin typeface="Tw Cen MT" panose="020B0602020104020603" pitchFamily="34" charset="0"/>
                        </a:rPr>
                        <a:t>Calificación Final</a:t>
                      </a:r>
                      <a:endParaRPr lang="en-US" sz="3600" b="1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67396"/>
                  </a:ext>
                </a:extLst>
              </a:tr>
              <a:tr h="418817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Parciales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480302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Proyecto Final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9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9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Examen Final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2CF3DA-8092-4FBC-AEC5-544918C7D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135387"/>
              </p:ext>
            </p:extLst>
          </p:nvPr>
        </p:nvGraphicFramePr>
        <p:xfrm>
          <a:off x="2342204" y="5914994"/>
          <a:ext cx="375379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0692">
                  <a:extLst>
                    <a:ext uri="{9D8B030D-6E8A-4147-A177-3AD203B41FA5}">
                      <a16:colId xmlns:a16="http://schemas.microsoft.com/office/drawing/2014/main" val="3653796241"/>
                    </a:ext>
                  </a:extLst>
                </a:gridCol>
                <a:gridCol w="853104">
                  <a:extLst>
                    <a:ext uri="{9D8B030D-6E8A-4147-A177-3AD203B41FA5}">
                      <a16:colId xmlns:a16="http://schemas.microsoft.com/office/drawing/2014/main" val="3155144111"/>
                    </a:ext>
                  </a:extLst>
                </a:gridCol>
              </a:tblGrid>
              <a:tr h="418817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Ponderación IB</a:t>
                      </a:r>
                      <a:endParaRPr lang="en-US" sz="36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513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D3DD04-F3D5-4B31-8571-4408F9BF09EE}"/>
              </a:ext>
            </a:extLst>
          </p:cNvPr>
          <p:cNvGrpSpPr/>
          <p:nvPr/>
        </p:nvGrpSpPr>
        <p:grpSpPr>
          <a:xfrm>
            <a:off x="1805376" y="4596419"/>
            <a:ext cx="1983281" cy="2046720"/>
            <a:chOff x="1445415" y="710845"/>
            <a:chExt cx="2240280" cy="244639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FDD2279-4DA5-41BE-BF9E-78D8445C4D13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Métodos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7722CD-B3C9-4F11-9DFC-5458363AEDB9}"/>
              </a:ext>
            </a:extLst>
          </p:cNvPr>
          <p:cNvGrpSpPr/>
          <p:nvPr/>
        </p:nvGrpSpPr>
        <p:grpSpPr>
          <a:xfrm>
            <a:off x="7654249" y="4442569"/>
            <a:ext cx="2321065" cy="1945948"/>
            <a:chOff x="7048735" y="649289"/>
            <a:chExt cx="1931523" cy="1981263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63464D-EF57-44B6-AD17-591AFC8B1499}"/>
                </a:ext>
              </a:extLst>
            </p:cNvPr>
            <p:cNvGrpSpPr/>
            <p:nvPr/>
          </p:nvGrpSpPr>
          <p:grpSpPr>
            <a:xfrm>
              <a:off x="7048735" y="649289"/>
              <a:ext cx="662608" cy="523220"/>
              <a:chOff x="668600" y="2123782"/>
              <a:chExt cx="662608" cy="52322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AE2C16F-7A58-4E03-AD80-A419312D1A66}"/>
                  </a:ext>
                </a:extLst>
              </p:cNvPr>
              <p:cNvSpPr/>
              <p:nvPr/>
            </p:nvSpPr>
            <p:spPr>
              <a:xfrm>
                <a:off x="732304" y="2123782"/>
                <a:ext cx="523220" cy="523220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BFF607F-9157-41A4-A295-35DEA3A95EF6}"/>
                  </a:ext>
                </a:extLst>
              </p:cNvPr>
              <p:cNvSpPr txBox="1"/>
              <p:nvPr/>
            </p:nvSpPr>
            <p:spPr>
              <a:xfrm>
                <a:off x="668600" y="2154559"/>
                <a:ext cx="662608" cy="366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3</a:t>
                </a:r>
              </a:p>
            </p:txBody>
          </p:sp>
        </p:grp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034F7C2-A9EB-4C64-8CE3-8528829EBB29}"/>
                </a:ext>
              </a:extLst>
            </p:cNvPr>
            <p:cNvSpPr/>
            <p:nvPr/>
          </p:nvSpPr>
          <p:spPr>
            <a:xfrm>
              <a:off x="7151458" y="801752"/>
              <a:ext cx="1828800" cy="18288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Interfaz</a:t>
              </a:r>
              <a:r>
                <a:rPr lang="en-US" sz="2000" dirty="0"/>
                <a:t> </a:t>
              </a:r>
              <a:r>
                <a:rPr lang="en-US" sz="2000" dirty="0" err="1"/>
                <a:t>gráfica</a:t>
              </a:r>
              <a:endParaRPr lang="en-US" sz="2000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4918903-40AF-4264-A9B9-7515B3B2AFC0}"/>
              </a:ext>
            </a:extLst>
          </p:cNvPr>
          <p:cNvGrpSpPr/>
          <p:nvPr/>
        </p:nvGrpSpPr>
        <p:grpSpPr>
          <a:xfrm>
            <a:off x="1258662" y="54048"/>
            <a:ext cx="1633577" cy="1544682"/>
            <a:chOff x="1445416" y="710845"/>
            <a:chExt cx="1883307" cy="1996451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628835-7EA4-4AF5-A3C9-FC98D32592F6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B4AA73E-E55F-486C-BD4E-93CDA73C1EFE}"/>
                </a:ext>
              </a:extLst>
            </p:cNvPr>
            <p:cNvSpPr/>
            <p:nvPr/>
          </p:nvSpPr>
          <p:spPr>
            <a:xfrm>
              <a:off x="1445416" y="916957"/>
              <a:ext cx="1883307" cy="1790339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Tw Cen MT" panose="020B0602020104020603" pitchFamily="34" charset="0"/>
                </a:rPr>
                <a:t>Arreglos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B661297-AE63-4A6B-B952-EA4307A8BBB6}"/>
              </a:ext>
            </a:extLst>
          </p:cNvPr>
          <p:cNvGrpSpPr/>
          <p:nvPr/>
        </p:nvGrpSpPr>
        <p:grpSpPr>
          <a:xfrm>
            <a:off x="3206571" y="1880939"/>
            <a:ext cx="2300772" cy="1998990"/>
            <a:chOff x="1434721" y="710845"/>
            <a:chExt cx="2429639" cy="3083034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D641F51-1DE2-40BB-A729-0935D57129F1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5B3283F-0EBF-4A74-8F2A-80D058163F04}"/>
                </a:ext>
              </a:extLst>
            </p:cNvPr>
            <p:cNvSpPr/>
            <p:nvPr/>
          </p:nvSpPr>
          <p:spPr>
            <a:xfrm>
              <a:off x="1434721" y="841845"/>
              <a:ext cx="2429639" cy="295203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Algoritmos de ordenamiento y búsqueda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35A4986-1102-482A-8EFF-F42507AE1DA0}"/>
              </a:ext>
            </a:extLst>
          </p:cNvPr>
          <p:cNvGrpSpPr/>
          <p:nvPr/>
        </p:nvGrpSpPr>
        <p:grpSpPr>
          <a:xfrm>
            <a:off x="1478427" y="2704574"/>
            <a:ext cx="1674004" cy="1626645"/>
            <a:chOff x="1434721" y="710845"/>
            <a:chExt cx="2468880" cy="2599882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D45B7A1-298B-4847-B24D-B86049412085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1E05F29-1FC2-421A-B3DC-2355322DD58E}"/>
                </a:ext>
              </a:extLst>
            </p:cNvPr>
            <p:cNvSpPr/>
            <p:nvPr/>
          </p:nvSpPr>
          <p:spPr>
            <a:xfrm>
              <a:off x="1434721" y="841847"/>
              <a:ext cx="2468880" cy="24688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Clases y Objetos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74040B-DB53-4503-96B7-19A8D51DAC04}"/>
              </a:ext>
            </a:extLst>
          </p:cNvPr>
          <p:cNvGrpSpPr/>
          <p:nvPr/>
        </p:nvGrpSpPr>
        <p:grpSpPr>
          <a:xfrm>
            <a:off x="4666373" y="4381842"/>
            <a:ext cx="1934973" cy="2096469"/>
            <a:chOff x="4236816" y="649289"/>
            <a:chExt cx="1934973" cy="2096469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0C69C35-9CFA-4EDC-B31E-A053626D310E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1F3CD72-247F-427F-BDC4-DBCD5C27DF6E}"/>
                </a:ext>
              </a:extLst>
            </p:cNvPr>
            <p:cNvSpPr/>
            <p:nvPr/>
          </p:nvSpPr>
          <p:spPr>
            <a:xfrm>
              <a:off x="4246654" y="916958"/>
              <a:ext cx="1925135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Notación Big-O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86BF922-1B4E-4F3E-B58E-C090D8A5423E}"/>
              </a:ext>
            </a:extLst>
          </p:cNvPr>
          <p:cNvGrpSpPr/>
          <p:nvPr/>
        </p:nvGrpSpPr>
        <p:grpSpPr>
          <a:xfrm>
            <a:off x="6075468" y="235084"/>
            <a:ext cx="2220257" cy="1730793"/>
            <a:chOff x="4317166" y="790264"/>
            <a:chExt cx="2494306" cy="2471274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1769F0-C1BE-46BA-AC58-6AEE28E89ADD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4DA8233-378E-4FCE-8864-0DC40615BFA3}"/>
                </a:ext>
              </a:extLst>
            </p:cNvPr>
            <p:cNvSpPr/>
            <p:nvPr/>
          </p:nvSpPr>
          <p:spPr>
            <a:xfrm>
              <a:off x="4342592" y="7926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Herencia</a:t>
              </a:r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y </a:t>
              </a:r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polimorfismo</a:t>
              </a:r>
              <a:endParaRPr lang="en-US" sz="2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2D60F8F-6862-405A-883F-54DA90E3D45F}"/>
              </a:ext>
            </a:extLst>
          </p:cNvPr>
          <p:cNvGrpSpPr/>
          <p:nvPr/>
        </p:nvGrpSpPr>
        <p:grpSpPr>
          <a:xfrm>
            <a:off x="5920709" y="2519983"/>
            <a:ext cx="1856980" cy="1606157"/>
            <a:chOff x="4246653" y="790264"/>
            <a:chExt cx="2468880" cy="259557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18E0A9-3D54-4719-91E7-776200335A96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96703E8-3EC5-4F95-BE17-38357DA191AD}"/>
                </a:ext>
              </a:extLst>
            </p:cNvPr>
            <p:cNvSpPr/>
            <p:nvPr/>
          </p:nvSpPr>
          <p:spPr>
            <a:xfrm>
              <a:off x="4246653" y="9169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Archivos</a:t>
              </a:r>
              <a:endParaRPr lang="en-US" sz="2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6E80971-A08D-413F-8F3D-1387DB37E9B8}"/>
              </a:ext>
            </a:extLst>
          </p:cNvPr>
          <p:cNvSpPr txBox="1"/>
          <p:nvPr/>
        </p:nvSpPr>
        <p:spPr>
          <a:xfrm>
            <a:off x="1591402" y="181954"/>
            <a:ext cx="7734272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b="1" dirty="0">
                <a:solidFill>
                  <a:srgbClr val="5D7373"/>
                </a:solidFill>
                <a:latin typeface="Tw Cen MT" panose="020B0602020104020603" pitchFamily="34" charset="0"/>
              </a:rPr>
              <a:t>Java: An Introduction to Problem Solving and Programming</a:t>
            </a: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Editorial Pearson</a:t>
            </a: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Walter </a:t>
            </a:r>
            <a:r>
              <a:rPr lang="en-US" sz="4100" dirty="0" err="1">
                <a:solidFill>
                  <a:srgbClr val="5D7373"/>
                </a:solidFill>
                <a:latin typeface="Tw Cen MT" panose="020B0602020104020603" pitchFamily="34" charset="0"/>
              </a:rPr>
              <a:t>Savitch</a:t>
            </a:r>
            <a:endParaRPr lang="en-US" sz="4100" dirty="0">
              <a:solidFill>
                <a:srgbClr val="5D7373"/>
              </a:solidFill>
              <a:latin typeface="Tw Cen MT" panose="020B0602020104020603" pitchFamily="34" charset="0"/>
            </a:endParaRP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7</a:t>
            </a:r>
            <a:r>
              <a:rPr lang="en-US" sz="4100" baseline="30000" dirty="0">
                <a:solidFill>
                  <a:srgbClr val="5D7373"/>
                </a:solidFill>
                <a:latin typeface="Tw Cen MT" panose="020B0602020104020603" pitchFamily="34" charset="0"/>
              </a:rPr>
              <a:t>th</a:t>
            </a:r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 Edition</a:t>
            </a:r>
          </a:p>
        </p:txBody>
      </p:sp>
      <p:pic>
        <p:nvPicPr>
          <p:cNvPr id="6" name="Picture 5" descr="A red sign on a fence&#10;&#10;Description automatically generated">
            <a:extLst>
              <a:ext uri="{FF2B5EF4-FFF2-40B4-BE49-F238E27FC236}">
                <a16:creationId xmlns:a16="http://schemas.microsoft.com/office/drawing/2014/main" id="{52BB2DC5-0FC1-432D-81DA-BD1C3CC97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87" y="2208696"/>
            <a:ext cx="3420462" cy="42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777</Words>
  <Application>Microsoft Macintosh PowerPoint</Application>
  <PresentationFormat>Widescreen</PresentationFormat>
  <Paragraphs>192</Paragraphs>
  <Slides>13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Omar Acosta</dc:creator>
  <cp:lastModifiedBy>Omar Eduardo Acosta Ramos</cp:lastModifiedBy>
  <cp:revision>157</cp:revision>
  <dcterms:created xsi:type="dcterms:W3CDTF">2017-01-05T13:17:27Z</dcterms:created>
  <dcterms:modified xsi:type="dcterms:W3CDTF">2023-01-11T13:53:58Z</dcterms:modified>
</cp:coreProperties>
</file>